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30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07" r:id="rId27"/>
    <p:sldId id="309" r:id="rId28"/>
    <p:sldId id="308" r:id="rId29"/>
    <p:sldId id="310" r:id="rId30"/>
    <p:sldId id="313" r:id="rId31"/>
    <p:sldId id="312" r:id="rId32"/>
    <p:sldId id="311" r:id="rId33"/>
    <p:sldId id="314" r:id="rId34"/>
    <p:sldId id="315" r:id="rId35"/>
    <p:sldId id="306" r:id="rId36"/>
    <p:sldId id="280" r:id="rId37"/>
    <p:sldId id="281" r:id="rId38"/>
    <p:sldId id="282" r:id="rId39"/>
    <p:sldId id="283" r:id="rId40"/>
    <p:sldId id="302" r:id="rId41"/>
    <p:sldId id="284" r:id="rId42"/>
    <p:sldId id="304" r:id="rId43"/>
    <p:sldId id="303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</p:sldIdLst>
  <p:sldSz cx="18288000" cy="10287000"/>
  <p:notesSz cx="6858000" cy="9144000"/>
  <p:embeddedFontLst>
    <p:embeddedFont>
      <p:font typeface="Playfair Display" panose="00000500000000000000" pitchFamily="2" charset="0"/>
      <p:regular r:id="rId63"/>
    </p:embeddedFont>
    <p:embeddedFont>
      <p:font typeface="Playfair Display Italics" panose="020B0604020202020204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2" autoAdjust="0"/>
  </p:normalViewPr>
  <p:slideViewPr>
    <p:cSldViewPr>
      <p:cViewPr>
        <p:scale>
          <a:sx n="40" d="100"/>
          <a:sy n="40" d="100"/>
        </p:scale>
        <p:origin x="92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e Hiwanj" userId="f43dec9816d1c30c" providerId="LiveId" clId="{DA15CF2B-0841-442B-818F-8FC744FA6A1B}"/>
    <pc:docChg chg="modSld">
      <pc:chgData name="Shree Hiwanj" userId="f43dec9816d1c30c" providerId="LiveId" clId="{DA15CF2B-0841-442B-818F-8FC744FA6A1B}" dt="2024-07-09T18:04:17.182" v="0" actId="20577"/>
      <pc:docMkLst>
        <pc:docMk/>
      </pc:docMkLst>
      <pc:sldChg chg="modNotesTx">
        <pc:chgData name="Shree Hiwanj" userId="f43dec9816d1c30c" providerId="LiveId" clId="{DA15CF2B-0841-442B-818F-8FC744FA6A1B}" dt="2024-07-09T18:04:17.182" v="0" actId="20577"/>
        <pc:sldMkLst>
          <pc:docMk/>
          <pc:sldMk cId="530711699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5004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06432" y="5611349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495425"/>
            <a:ext cx="16408332" cy="401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CNC Design and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3405247" cy="8849918"/>
          </a:xfrm>
          <a:custGeom>
            <a:avLst/>
            <a:gdLst/>
            <a:ahLst/>
            <a:cxnLst/>
            <a:rect l="l" t="t" r="r" b="b"/>
            <a:pathLst>
              <a:path w="13405247" h="8849918">
                <a:moveTo>
                  <a:pt x="0" y="0"/>
                </a:moveTo>
                <a:lnTo>
                  <a:pt x="13405247" y="0"/>
                </a:lnTo>
                <a:lnTo>
                  <a:pt x="13405247" y="8849918"/>
                </a:lnTo>
                <a:lnTo>
                  <a:pt x="0" y="884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4" t="-2939" r="-2081" b="-6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3197"/>
            <a:ext cx="8935044" cy="883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1"/>
              </a:lnSpc>
            </a:pPr>
            <a:r>
              <a:rPr lang="en-US" sz="5462" spc="27">
                <a:solidFill>
                  <a:srgbClr val="2B2C30"/>
                </a:solidFill>
                <a:latin typeface="Playfair Display"/>
              </a:rPr>
              <a:t>Velocity Control Loop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24018"/>
            <a:ext cx="9672640" cy="2100493"/>
          </a:xfrm>
          <a:custGeom>
            <a:avLst/>
            <a:gdLst/>
            <a:ahLst/>
            <a:cxnLst/>
            <a:rect l="l" t="t" r="r" b="b"/>
            <a:pathLst>
              <a:path w="9672640" h="2100493">
                <a:moveTo>
                  <a:pt x="0" y="0"/>
                </a:moveTo>
                <a:lnTo>
                  <a:pt x="9672640" y="0"/>
                </a:lnTo>
                <a:lnTo>
                  <a:pt x="9672640" y="2100493"/>
                </a:lnTo>
                <a:lnTo>
                  <a:pt x="0" y="2100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5927318"/>
            <a:ext cx="3170444" cy="1310235"/>
          </a:xfrm>
          <a:custGeom>
            <a:avLst/>
            <a:gdLst/>
            <a:ahLst/>
            <a:cxnLst/>
            <a:rect l="l" t="t" r="r" b="b"/>
            <a:pathLst>
              <a:path w="3170444" h="1310235">
                <a:moveTo>
                  <a:pt x="0" y="0"/>
                </a:moveTo>
                <a:lnTo>
                  <a:pt x="3170444" y="0"/>
                </a:lnTo>
                <a:lnTo>
                  <a:pt x="3170444" y="1310235"/>
                </a:lnTo>
                <a:lnTo>
                  <a:pt x="0" y="1310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96659"/>
            <a:ext cx="10177266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Velocity Transfer Function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432370"/>
            <a:ext cx="6679235" cy="131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4044" spc="20">
                <a:solidFill>
                  <a:srgbClr val="2B2C30"/>
                </a:solidFill>
                <a:latin typeface="Playfair Display"/>
              </a:rPr>
              <a:t>Wn - Natural Freq</a:t>
            </a:r>
          </a:p>
          <a:p>
            <a:pPr algn="l">
              <a:lnSpc>
                <a:spcPts val="5257"/>
              </a:lnSpc>
            </a:pPr>
            <a:r>
              <a:rPr lang="en-US" sz="4044" spc="20">
                <a:solidFill>
                  <a:srgbClr val="2B2C30"/>
                </a:solidFill>
                <a:latin typeface="Playfair Display"/>
              </a:rPr>
              <a:t>Epsilon - Damping Ratio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01616"/>
            <a:ext cx="16230600" cy="7987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1"/>
              </a:lnSpc>
            </a:pPr>
            <a:r>
              <a:rPr lang="en-US" sz="4062" spc="20">
                <a:solidFill>
                  <a:srgbClr val="2B2C30"/>
                </a:solidFill>
                <a:latin typeface="Playfair Display"/>
              </a:rPr>
              <a:t>Components:</a:t>
            </a:r>
          </a:p>
          <a:p>
            <a:pPr algn="l">
              <a:lnSpc>
                <a:spcPts val="5281"/>
              </a:lnSpc>
            </a:pPr>
            <a:r>
              <a:rPr lang="en-US" sz="4062" spc="20">
                <a:solidFill>
                  <a:srgbClr val="2B2C30"/>
                </a:solidFill>
                <a:latin typeface="Playfair Display"/>
              </a:rPr>
              <a:t>i. Up Down Counter: Measures the Position Error</a:t>
            </a:r>
          </a:p>
          <a:p>
            <a:pPr algn="l">
              <a:lnSpc>
                <a:spcPts val="5281"/>
              </a:lnSpc>
            </a:pPr>
            <a:endParaRPr lang="en-US" sz="4062" spc="2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281"/>
              </a:lnSpc>
            </a:pPr>
            <a:endParaRPr lang="en-US" sz="4062" spc="2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281"/>
              </a:lnSpc>
            </a:pPr>
            <a:endParaRPr lang="en-US" sz="4062" spc="2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281"/>
              </a:lnSpc>
            </a:pPr>
            <a:r>
              <a:rPr lang="en-US" sz="4062" spc="20">
                <a:solidFill>
                  <a:srgbClr val="2B2C30"/>
                </a:solidFill>
                <a:latin typeface="Playfair Display"/>
              </a:rPr>
              <a:t>ii. Digital Compensation Filter: Modifies the error value using mathematical equation</a:t>
            </a:r>
          </a:p>
          <a:p>
            <a:pPr algn="l">
              <a:lnSpc>
                <a:spcPts val="5281"/>
              </a:lnSpc>
            </a:pPr>
            <a:endParaRPr lang="en-US" sz="4062" spc="2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281"/>
              </a:lnSpc>
            </a:pPr>
            <a:endParaRPr lang="en-US" sz="4062" spc="2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281"/>
              </a:lnSpc>
            </a:pPr>
            <a:endParaRPr lang="en-US" sz="4062" spc="2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281"/>
              </a:lnSpc>
            </a:pPr>
            <a:r>
              <a:rPr lang="en-US" sz="4062" spc="20">
                <a:solidFill>
                  <a:srgbClr val="2B2C30"/>
                </a:solidFill>
                <a:latin typeface="Playfair Display"/>
              </a:rPr>
              <a:t>iii. DAC: Receives the digital value from Filter to convert into analog Velocity command signal</a:t>
            </a:r>
          </a:p>
        </p:txBody>
      </p:sp>
      <p:sp>
        <p:nvSpPr>
          <p:cNvPr id="3" name="Freeform 3"/>
          <p:cNvSpPr/>
          <p:nvPr/>
        </p:nvSpPr>
        <p:spPr>
          <a:xfrm>
            <a:off x="1509509" y="3698241"/>
            <a:ext cx="5955893" cy="910319"/>
          </a:xfrm>
          <a:custGeom>
            <a:avLst/>
            <a:gdLst/>
            <a:ahLst/>
            <a:cxnLst/>
            <a:rect l="l" t="t" r="r" b="b"/>
            <a:pathLst>
              <a:path w="5955893" h="910319">
                <a:moveTo>
                  <a:pt x="0" y="0"/>
                </a:moveTo>
                <a:lnTo>
                  <a:pt x="5955894" y="0"/>
                </a:lnTo>
                <a:lnTo>
                  <a:pt x="5955894" y="910319"/>
                </a:lnTo>
                <a:lnTo>
                  <a:pt x="0" y="910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128" b="-285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9509" y="6812736"/>
            <a:ext cx="5550400" cy="1741835"/>
          </a:xfrm>
          <a:custGeom>
            <a:avLst/>
            <a:gdLst/>
            <a:ahLst/>
            <a:cxnLst/>
            <a:rect l="l" t="t" r="r" b="b"/>
            <a:pathLst>
              <a:path w="5550400" h="1741835">
                <a:moveTo>
                  <a:pt x="0" y="0"/>
                </a:moveTo>
                <a:lnTo>
                  <a:pt x="5550400" y="0"/>
                </a:lnTo>
                <a:lnTo>
                  <a:pt x="5550400" y="1741835"/>
                </a:lnTo>
                <a:lnTo>
                  <a:pt x="0" y="174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01" r="-2001" b="-180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496659"/>
            <a:ext cx="8935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Position Control Loop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563" y="3086100"/>
            <a:ext cx="7783211" cy="1928652"/>
          </a:xfrm>
          <a:custGeom>
            <a:avLst/>
            <a:gdLst/>
            <a:ahLst/>
            <a:cxnLst/>
            <a:rect l="l" t="t" r="r" b="b"/>
            <a:pathLst>
              <a:path w="7783211" h="1928652">
                <a:moveTo>
                  <a:pt x="0" y="0"/>
                </a:moveTo>
                <a:lnTo>
                  <a:pt x="7783211" y="0"/>
                </a:lnTo>
                <a:lnTo>
                  <a:pt x="7783211" y="1928652"/>
                </a:lnTo>
                <a:lnTo>
                  <a:pt x="0" y="192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102" r="-14464" b="-120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0429"/>
            <a:ext cx="11730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 dirty="0">
                <a:solidFill>
                  <a:srgbClr val="2B2C30"/>
                </a:solidFill>
                <a:latin typeface="Playfair Display"/>
              </a:rPr>
              <a:t>Position Transfer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11AF3-3175-4C1C-D03F-DEA7DDE91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63" y="5905500"/>
            <a:ext cx="3170195" cy="13107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7859958" cy="1855145"/>
          </a:xfrm>
          <a:custGeom>
            <a:avLst/>
            <a:gdLst/>
            <a:ahLst/>
            <a:cxnLst/>
            <a:rect l="l" t="t" r="r" b="b"/>
            <a:pathLst>
              <a:path w="7859958" h="1855145">
                <a:moveTo>
                  <a:pt x="0" y="0"/>
                </a:moveTo>
                <a:lnTo>
                  <a:pt x="7859958" y="0"/>
                </a:lnTo>
                <a:lnTo>
                  <a:pt x="7859958" y="1855145"/>
                </a:lnTo>
                <a:lnTo>
                  <a:pt x="0" y="1855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834736"/>
            <a:ext cx="4538901" cy="1423564"/>
          </a:xfrm>
          <a:custGeom>
            <a:avLst/>
            <a:gdLst/>
            <a:ahLst/>
            <a:cxnLst/>
            <a:rect l="l" t="t" r="r" b="b"/>
            <a:pathLst>
              <a:path w="4538901" h="1423564">
                <a:moveTo>
                  <a:pt x="0" y="0"/>
                </a:moveTo>
                <a:lnTo>
                  <a:pt x="4538901" y="0"/>
                </a:lnTo>
                <a:lnTo>
                  <a:pt x="4538901" y="1423564"/>
                </a:lnTo>
                <a:lnTo>
                  <a:pt x="0" y="1423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33348" y="7834736"/>
            <a:ext cx="5710620" cy="1423564"/>
          </a:xfrm>
          <a:custGeom>
            <a:avLst/>
            <a:gdLst/>
            <a:ahLst/>
            <a:cxnLst/>
            <a:rect l="l" t="t" r="r" b="b"/>
            <a:pathLst>
              <a:path w="5710620" h="1423564">
                <a:moveTo>
                  <a:pt x="0" y="0"/>
                </a:moveTo>
                <a:lnTo>
                  <a:pt x="5710621" y="0"/>
                </a:lnTo>
                <a:lnTo>
                  <a:pt x="5710621" y="1423564"/>
                </a:lnTo>
                <a:lnTo>
                  <a:pt x="0" y="1423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496659"/>
            <a:ext cx="11730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Following Error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09568"/>
            <a:ext cx="15107335" cy="218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1"/>
              </a:lnSpc>
            </a:pPr>
            <a:r>
              <a:rPr lang="en-US" sz="4462" spc="22">
                <a:solidFill>
                  <a:srgbClr val="2B2C30"/>
                </a:solidFill>
                <a:latin typeface="Playfair Display"/>
              </a:rPr>
              <a:t>It is the difference between the desired position and actual position of spindle at steady state i.e. the steady State Position Error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2696" y="5443523"/>
            <a:ext cx="4942546" cy="62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3900" spc="19">
                <a:solidFill>
                  <a:srgbClr val="2B2C30"/>
                </a:solidFill>
                <a:latin typeface="Playfair Display Italics"/>
              </a:rPr>
              <a:t>f</a:t>
            </a:r>
            <a:r>
              <a:rPr lang="en-US" sz="3900" spc="19">
                <a:solidFill>
                  <a:srgbClr val="2B2C30"/>
                </a:solidFill>
                <a:latin typeface="Playfair Display"/>
              </a:rPr>
              <a:t>c -&gt; Feeding Velocity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864573"/>
            <a:ext cx="12319226" cy="3475782"/>
          </a:xfrm>
          <a:custGeom>
            <a:avLst/>
            <a:gdLst/>
            <a:ahLst/>
            <a:cxnLst/>
            <a:rect l="l" t="t" r="r" b="b"/>
            <a:pathLst>
              <a:path w="12319226" h="3475782">
                <a:moveTo>
                  <a:pt x="0" y="0"/>
                </a:moveTo>
                <a:lnTo>
                  <a:pt x="12319226" y="0"/>
                </a:lnTo>
                <a:lnTo>
                  <a:pt x="12319226" y="3475782"/>
                </a:lnTo>
                <a:lnTo>
                  <a:pt x="0" y="347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96659"/>
            <a:ext cx="11730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State Space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83865"/>
            <a:ext cx="15922543" cy="135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162" spc="20">
                <a:solidFill>
                  <a:srgbClr val="2B2C30"/>
                </a:solidFill>
                <a:latin typeface="Playfair Display"/>
              </a:rPr>
              <a:t>Converting the nth order differential equations into n 1st order differential equations to analyze the output parameters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568092"/>
            <a:ext cx="13782966" cy="235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4"/>
              </a:lnSpc>
            </a:pPr>
            <a:r>
              <a:rPr lang="en-US" sz="3603" spc="18">
                <a:solidFill>
                  <a:srgbClr val="2B2C30"/>
                </a:solidFill>
                <a:latin typeface="Playfair Display"/>
              </a:rPr>
              <a:t>Defined by 3 States: </a:t>
            </a:r>
          </a:p>
          <a:p>
            <a:pPr algn="l">
              <a:lnSpc>
                <a:spcPts val="4684"/>
              </a:lnSpc>
            </a:pPr>
            <a:r>
              <a:rPr lang="en-US" sz="3603" spc="18">
                <a:solidFill>
                  <a:srgbClr val="2B2C30"/>
                </a:solidFill>
                <a:latin typeface="Playfair Display"/>
              </a:rPr>
              <a:t>i. Armature Current</a:t>
            </a:r>
          </a:p>
          <a:p>
            <a:pPr algn="l">
              <a:lnSpc>
                <a:spcPts val="4684"/>
              </a:lnSpc>
            </a:pPr>
            <a:r>
              <a:rPr lang="en-US" sz="3603" spc="18">
                <a:solidFill>
                  <a:srgbClr val="2B2C30"/>
                </a:solidFill>
                <a:latin typeface="Playfair Display"/>
              </a:rPr>
              <a:t>ii. Angular Velocity</a:t>
            </a:r>
          </a:p>
          <a:p>
            <a:pPr algn="l">
              <a:lnSpc>
                <a:spcPts val="4684"/>
              </a:lnSpc>
            </a:pPr>
            <a:r>
              <a:rPr lang="en-US" sz="3603" spc="18">
                <a:solidFill>
                  <a:srgbClr val="2B2C30"/>
                </a:solidFill>
                <a:latin typeface="Playfair Display"/>
              </a:rPr>
              <a:t>iii. Position of the device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82333"/>
            <a:ext cx="11082889" cy="5508262"/>
          </a:xfrm>
          <a:custGeom>
            <a:avLst/>
            <a:gdLst/>
            <a:ahLst/>
            <a:cxnLst/>
            <a:rect l="l" t="t" r="r" b="b"/>
            <a:pathLst>
              <a:path w="11082889" h="5508262">
                <a:moveTo>
                  <a:pt x="0" y="0"/>
                </a:moveTo>
                <a:lnTo>
                  <a:pt x="11082889" y="0"/>
                </a:lnTo>
                <a:lnTo>
                  <a:pt x="11082889" y="5508262"/>
                </a:lnTo>
                <a:lnTo>
                  <a:pt x="0" y="5508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31234"/>
            <a:ext cx="15922543" cy="135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162" spc="20">
                <a:solidFill>
                  <a:srgbClr val="2B2C30"/>
                </a:solidFill>
                <a:latin typeface="Playfair Display"/>
              </a:rPr>
              <a:t>6.44 was the continuous domain representation, its discrete equivalent is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01931"/>
            <a:ext cx="8941105" cy="8040638"/>
          </a:xfrm>
          <a:custGeom>
            <a:avLst/>
            <a:gdLst/>
            <a:ahLst/>
            <a:cxnLst/>
            <a:rect l="l" t="t" r="r" b="b"/>
            <a:pathLst>
              <a:path w="8941105" h="8040638">
                <a:moveTo>
                  <a:pt x="0" y="0"/>
                </a:moveTo>
                <a:lnTo>
                  <a:pt x="8941105" y="0"/>
                </a:lnTo>
                <a:lnTo>
                  <a:pt x="8941105" y="8040638"/>
                </a:lnTo>
                <a:lnTo>
                  <a:pt x="0" y="8040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31234"/>
            <a:ext cx="15922543" cy="135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162" spc="20">
                <a:solidFill>
                  <a:srgbClr val="2B2C30"/>
                </a:solidFill>
                <a:latin typeface="Playfair Display"/>
              </a:rPr>
              <a:t>The algebraic rearrangements, we can obtain the output vector based on the given input and state vectors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489453"/>
            <a:ext cx="11199231" cy="4068471"/>
          </a:xfrm>
          <a:custGeom>
            <a:avLst/>
            <a:gdLst/>
            <a:ahLst/>
            <a:cxnLst/>
            <a:rect l="l" t="t" r="r" b="b"/>
            <a:pathLst>
              <a:path w="11199231" h="4068471">
                <a:moveTo>
                  <a:pt x="0" y="0"/>
                </a:moveTo>
                <a:lnTo>
                  <a:pt x="11199231" y="0"/>
                </a:lnTo>
                <a:lnTo>
                  <a:pt x="11199231" y="4068471"/>
                </a:lnTo>
                <a:lnTo>
                  <a:pt x="0" y="406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96659"/>
            <a:ext cx="11730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Sliding Mode Controller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51521"/>
            <a:ext cx="15922543" cy="204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162" spc="20">
                <a:solidFill>
                  <a:srgbClr val="2B2C30"/>
                </a:solidFill>
                <a:latin typeface="Playfair Display"/>
              </a:rPr>
              <a:t>It is a roboust, non linear control system that helps us minimize the error in our system even when the external forces are not modelled accurately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6964" y="617972"/>
            <a:ext cx="15922543" cy="478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162" spc="20" dirty="0">
                <a:solidFill>
                  <a:srgbClr val="2B2C30"/>
                </a:solidFill>
                <a:latin typeface="Playfair Display"/>
              </a:rPr>
              <a:t>Designing a sliding mode controller:</a:t>
            </a:r>
          </a:p>
          <a:p>
            <a:pPr algn="l">
              <a:lnSpc>
                <a:spcPts val="5411"/>
              </a:lnSpc>
            </a:pPr>
            <a:endParaRPr lang="en-US" sz="4162" spc="20" dirty="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411"/>
              </a:lnSpc>
            </a:pPr>
            <a:r>
              <a:rPr lang="en-US" sz="4162" spc="20" dirty="0" err="1">
                <a:solidFill>
                  <a:srgbClr val="2B2C30"/>
                </a:solidFill>
                <a:latin typeface="Playfair Display"/>
              </a:rPr>
              <a:t>i</a:t>
            </a:r>
            <a:r>
              <a:rPr lang="en-US" sz="4162" spc="20" dirty="0">
                <a:solidFill>
                  <a:srgbClr val="2B2C30"/>
                </a:solidFill>
                <a:latin typeface="Playfair Display"/>
              </a:rPr>
              <a:t>. Appropriate slide surface</a:t>
            </a:r>
          </a:p>
          <a:p>
            <a:pPr algn="l">
              <a:lnSpc>
                <a:spcPts val="5411"/>
              </a:lnSpc>
            </a:pPr>
            <a:endParaRPr lang="en-US" sz="4162" spc="20" dirty="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411"/>
              </a:lnSpc>
            </a:pPr>
            <a:endParaRPr lang="en-US" sz="4162" spc="20" dirty="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411"/>
              </a:lnSpc>
            </a:pPr>
            <a:endParaRPr lang="en-US" sz="4162" spc="20" dirty="0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5411"/>
              </a:lnSpc>
            </a:pPr>
            <a:r>
              <a:rPr lang="en-US" sz="4162" spc="20" dirty="0">
                <a:solidFill>
                  <a:srgbClr val="2B2C30"/>
                </a:solidFill>
                <a:latin typeface="Playfair Display"/>
              </a:rPr>
              <a:t>ii. Lyapunov Function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3029938"/>
            <a:ext cx="6367696" cy="1314621"/>
          </a:xfrm>
          <a:custGeom>
            <a:avLst/>
            <a:gdLst/>
            <a:ahLst/>
            <a:cxnLst/>
            <a:rect l="l" t="t" r="r" b="b"/>
            <a:pathLst>
              <a:path w="6367696" h="1314621">
                <a:moveTo>
                  <a:pt x="0" y="0"/>
                </a:moveTo>
                <a:lnTo>
                  <a:pt x="6367696" y="0"/>
                </a:lnTo>
                <a:lnTo>
                  <a:pt x="6367696" y="1314621"/>
                </a:lnTo>
                <a:lnTo>
                  <a:pt x="0" y="1314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5775200"/>
            <a:ext cx="6367696" cy="1487685"/>
          </a:xfrm>
          <a:custGeom>
            <a:avLst/>
            <a:gdLst/>
            <a:ahLst/>
            <a:cxnLst/>
            <a:rect l="l" t="t" r="r" b="b"/>
            <a:pathLst>
              <a:path w="6367696" h="1487685">
                <a:moveTo>
                  <a:pt x="0" y="0"/>
                </a:moveTo>
                <a:lnTo>
                  <a:pt x="6367696" y="0"/>
                </a:lnTo>
                <a:lnTo>
                  <a:pt x="6367696" y="1487685"/>
                </a:lnTo>
                <a:lnTo>
                  <a:pt x="0" y="1487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6" r="-11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A0FC5D0-182F-547B-FCF0-A48587577748}"/>
              </a:ext>
            </a:extLst>
          </p:cNvPr>
          <p:cNvSpPr txBox="1"/>
          <p:nvPr/>
        </p:nvSpPr>
        <p:spPr>
          <a:xfrm>
            <a:off x="8534400" y="5600700"/>
            <a:ext cx="10596629" cy="155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3600" spc="24" dirty="0">
                <a:solidFill>
                  <a:srgbClr val="2B2C30"/>
                </a:solidFill>
                <a:latin typeface="Playfair Display"/>
              </a:rPr>
              <a:t>d -&gt; disturbance</a:t>
            </a:r>
          </a:p>
          <a:p>
            <a:pPr algn="l">
              <a:lnSpc>
                <a:spcPts val="6305"/>
              </a:lnSpc>
            </a:pPr>
            <a:r>
              <a:rPr lang="en-US" sz="3600" spc="24" dirty="0">
                <a:solidFill>
                  <a:srgbClr val="2B2C30"/>
                </a:solidFill>
                <a:latin typeface="Playfair Display"/>
              </a:rPr>
              <a:t>rho -&gt; parameter adaption gain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3" y="148590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1C5693E-1529-8B08-92C7-BC3D2529D3CC}"/>
              </a:ext>
            </a:extLst>
          </p:cNvPr>
          <p:cNvSpPr txBox="1"/>
          <p:nvPr/>
        </p:nvSpPr>
        <p:spPr>
          <a:xfrm>
            <a:off x="1024692" y="587588"/>
            <a:ext cx="7762810" cy="97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6050" spc="30" dirty="0">
                <a:solidFill>
                  <a:srgbClr val="2B2C30"/>
                </a:solidFill>
                <a:latin typeface="Playfair Display"/>
              </a:rPr>
              <a:t>Content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FF4AD52-944B-79D0-6606-C96A0AAAC8AC}"/>
              </a:ext>
            </a:extLst>
          </p:cNvPr>
          <p:cNvSpPr txBox="1"/>
          <p:nvPr/>
        </p:nvSpPr>
        <p:spPr>
          <a:xfrm>
            <a:off x="1024692" y="1558498"/>
            <a:ext cx="7762810" cy="186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3200" spc="30" dirty="0">
                <a:solidFill>
                  <a:srgbClr val="2B2C30"/>
                </a:solidFill>
                <a:latin typeface="Playfair Display"/>
              </a:rPr>
              <a:t>Chapter 6: Design and Analysis of CNC</a:t>
            </a:r>
          </a:p>
          <a:p>
            <a:pPr algn="l">
              <a:lnSpc>
                <a:spcPts val="7865"/>
              </a:lnSpc>
            </a:pPr>
            <a:endParaRPr lang="en-US" sz="2800" spc="30" dirty="0">
              <a:solidFill>
                <a:srgbClr val="2B2C30"/>
              </a:solidFill>
              <a:latin typeface="Playfair Dis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E07B1-B777-3C70-C258-3CC0A99E4B49}"/>
              </a:ext>
            </a:extLst>
          </p:cNvPr>
          <p:cNvSpPr txBox="1"/>
          <p:nvPr/>
        </p:nvSpPr>
        <p:spPr>
          <a:xfrm>
            <a:off x="1004639" y="2498237"/>
            <a:ext cx="94147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Mechanical System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Feedback Sensors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Electrical System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Velocity Control Loop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Position Control Loop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Following Error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State Space Model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Sliding Mode Controller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Active Damping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85B31E1-65A1-EF43-F09E-3B9D5B5400A1}"/>
              </a:ext>
            </a:extLst>
          </p:cNvPr>
          <p:cNvSpPr txBox="1"/>
          <p:nvPr/>
        </p:nvSpPr>
        <p:spPr>
          <a:xfrm>
            <a:off x="1024692" y="6471643"/>
            <a:ext cx="7762810" cy="186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3200" spc="30" dirty="0">
                <a:solidFill>
                  <a:srgbClr val="2B2C30"/>
                </a:solidFill>
                <a:latin typeface="Playfair Display"/>
              </a:rPr>
              <a:t>Virtual CNC</a:t>
            </a:r>
          </a:p>
          <a:p>
            <a:pPr algn="l">
              <a:lnSpc>
                <a:spcPts val="7865"/>
              </a:lnSpc>
            </a:pPr>
            <a:endParaRPr lang="en-US" sz="2800" spc="30" dirty="0">
              <a:solidFill>
                <a:srgbClr val="2B2C30"/>
              </a:solidFill>
              <a:latin typeface="Playfai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4593C-DA97-E4A9-8CA6-D2DA226676FD}"/>
              </a:ext>
            </a:extLst>
          </p:cNvPr>
          <p:cNvSpPr txBox="1"/>
          <p:nvPr/>
        </p:nvSpPr>
        <p:spPr>
          <a:xfrm>
            <a:off x="1004639" y="7530902"/>
            <a:ext cx="9414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eriod"/>
            </a:pPr>
            <a:r>
              <a:rPr lang="en-US" sz="2800">
                <a:latin typeface="Playfair Display" panose="00000500000000000000" pitchFamily="2" charset="0"/>
              </a:rPr>
              <a:t>Friction Modelling</a:t>
            </a:r>
            <a:endParaRPr lang="en-US" sz="2800" dirty="0">
              <a:latin typeface="Playfair Display" panose="00000500000000000000" pitchFamily="2" charset="0"/>
            </a:endParaRP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Active Damping using Input Shaping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Active Damping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Playfair Display" panose="00000500000000000000" pitchFamily="2" charset="0"/>
              </a:rPr>
              <a:t>Contour Error Compensation</a:t>
            </a:r>
          </a:p>
          <a:p>
            <a:pPr marL="400050" indent="-400050">
              <a:buAutoNum type="romanLcPeriod"/>
            </a:pPr>
            <a:endParaRPr lang="en-US" sz="2800" dirty="0">
              <a:latin typeface="Playfair Display" panose="00000500000000000000" pitchFamily="2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6A8CDA1F-FFB5-619C-1CA9-529801A6A3B6}"/>
              </a:ext>
            </a:extLst>
          </p:cNvPr>
          <p:cNvSpPr/>
          <p:nvPr/>
        </p:nvSpPr>
        <p:spPr>
          <a:xfrm>
            <a:off x="1004639" y="2400300"/>
            <a:ext cx="7224961" cy="1967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0D7006D-1F8F-B1AF-00C3-BF1CB936BFFE}"/>
              </a:ext>
            </a:extLst>
          </p:cNvPr>
          <p:cNvSpPr/>
          <p:nvPr/>
        </p:nvSpPr>
        <p:spPr>
          <a:xfrm flipV="1">
            <a:off x="1024692" y="7353300"/>
            <a:ext cx="2404307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71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4857" y="2214730"/>
            <a:ext cx="12388441" cy="1740654"/>
          </a:xfrm>
          <a:custGeom>
            <a:avLst/>
            <a:gdLst/>
            <a:ahLst/>
            <a:cxnLst/>
            <a:rect l="l" t="t" r="r" b="b"/>
            <a:pathLst>
              <a:path w="12388441" h="1740654">
                <a:moveTo>
                  <a:pt x="0" y="0"/>
                </a:moveTo>
                <a:lnTo>
                  <a:pt x="12388441" y="0"/>
                </a:lnTo>
                <a:lnTo>
                  <a:pt x="12388441" y="1740654"/>
                </a:lnTo>
                <a:lnTo>
                  <a:pt x="0" y="1740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4857" y="7477361"/>
            <a:ext cx="8139143" cy="1600238"/>
          </a:xfrm>
          <a:custGeom>
            <a:avLst/>
            <a:gdLst/>
            <a:ahLst/>
            <a:cxnLst/>
            <a:rect l="l" t="t" r="r" b="b"/>
            <a:pathLst>
              <a:path w="8139143" h="1600238">
                <a:moveTo>
                  <a:pt x="0" y="0"/>
                </a:moveTo>
                <a:lnTo>
                  <a:pt x="8139143" y="0"/>
                </a:lnTo>
                <a:lnTo>
                  <a:pt x="8139143" y="1600238"/>
                </a:lnTo>
                <a:lnTo>
                  <a:pt x="0" y="160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507834"/>
            <a:ext cx="8708586" cy="2417077"/>
          </a:xfrm>
          <a:custGeom>
            <a:avLst/>
            <a:gdLst/>
            <a:ahLst/>
            <a:cxnLst/>
            <a:rect l="l" t="t" r="r" b="b"/>
            <a:pathLst>
              <a:path w="8708586" h="2417077">
                <a:moveTo>
                  <a:pt x="0" y="0"/>
                </a:moveTo>
                <a:lnTo>
                  <a:pt x="8708586" y="0"/>
                </a:lnTo>
                <a:lnTo>
                  <a:pt x="8708586" y="2417077"/>
                </a:lnTo>
                <a:lnTo>
                  <a:pt x="0" y="2417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90600"/>
            <a:ext cx="15922543" cy="67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162" spc="20" dirty="0">
                <a:solidFill>
                  <a:srgbClr val="2B2C30"/>
                </a:solidFill>
                <a:latin typeface="Playfair Display"/>
              </a:rPr>
              <a:t>Modification in control input (u)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D7DF4-5E85-5674-73F9-008722E5730A}"/>
              </a:ext>
            </a:extLst>
          </p:cNvPr>
          <p:cNvSpPr txBox="1"/>
          <p:nvPr/>
        </p:nvSpPr>
        <p:spPr>
          <a:xfrm>
            <a:off x="10326728" y="5050132"/>
            <a:ext cx="15922543" cy="133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162" spc="20" dirty="0">
                <a:solidFill>
                  <a:srgbClr val="2B2C30"/>
                </a:solidFill>
                <a:latin typeface="Playfair Display"/>
              </a:rPr>
              <a:t>Feedforward Friction </a:t>
            </a:r>
          </a:p>
          <a:p>
            <a:pPr algn="l">
              <a:lnSpc>
                <a:spcPts val="5411"/>
              </a:lnSpc>
            </a:pPr>
            <a:r>
              <a:rPr lang="en-US" sz="4162" spc="20" dirty="0">
                <a:solidFill>
                  <a:srgbClr val="2B2C30"/>
                </a:solidFill>
                <a:latin typeface="Playfair Display"/>
              </a:rPr>
              <a:t>Compensation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15358"/>
            <a:ext cx="12761155" cy="5022075"/>
          </a:xfrm>
          <a:custGeom>
            <a:avLst/>
            <a:gdLst/>
            <a:ahLst/>
            <a:cxnLst/>
            <a:rect l="l" t="t" r="r" b="b"/>
            <a:pathLst>
              <a:path w="12761155" h="5022075">
                <a:moveTo>
                  <a:pt x="0" y="0"/>
                </a:moveTo>
                <a:lnTo>
                  <a:pt x="12761155" y="0"/>
                </a:lnTo>
                <a:lnTo>
                  <a:pt x="12761155" y="5022075"/>
                </a:lnTo>
                <a:lnTo>
                  <a:pt x="0" y="502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4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90600"/>
            <a:ext cx="15922543" cy="67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162" spc="20">
                <a:solidFill>
                  <a:srgbClr val="2B2C30"/>
                </a:solidFill>
                <a:latin typeface="Playfair Display"/>
              </a:rPr>
              <a:t>Block Diagram of the Sliding Mode Controller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10772423" cy="2378980"/>
          </a:xfrm>
          <a:custGeom>
            <a:avLst/>
            <a:gdLst/>
            <a:ahLst/>
            <a:cxnLst/>
            <a:rect l="l" t="t" r="r" b="b"/>
            <a:pathLst>
              <a:path w="10772423" h="2378980">
                <a:moveTo>
                  <a:pt x="0" y="0"/>
                </a:moveTo>
                <a:lnTo>
                  <a:pt x="10772423" y="0"/>
                </a:lnTo>
                <a:lnTo>
                  <a:pt x="10772423" y="2378980"/>
                </a:lnTo>
                <a:lnTo>
                  <a:pt x="0" y="237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96659"/>
            <a:ext cx="11730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Active Damping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15067"/>
            <a:ext cx="15922543" cy="272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162" spc="20">
                <a:solidFill>
                  <a:srgbClr val="2B2C30"/>
                </a:solidFill>
                <a:latin typeface="Playfair Display"/>
              </a:rPr>
              <a:t>The leadscrew may experience torsional flexibility, leading to contact with the guideway during its movement</a:t>
            </a:r>
          </a:p>
          <a:p>
            <a:pPr algn="l">
              <a:lnSpc>
                <a:spcPts val="5411"/>
              </a:lnSpc>
            </a:pPr>
            <a:r>
              <a:rPr lang="en-US" sz="4162" spc="20">
                <a:solidFill>
                  <a:srgbClr val="2B2C30"/>
                </a:solidFill>
                <a:latin typeface="Playfair Display"/>
              </a:rPr>
              <a:t>This would lead to vibration during operation of the machine </a:t>
            </a:r>
          </a:p>
          <a:p>
            <a:pPr algn="l">
              <a:lnSpc>
                <a:spcPts val="5411"/>
              </a:lnSpc>
            </a:pPr>
            <a:endParaRPr lang="en-US" sz="4162" spc="20">
              <a:solidFill>
                <a:srgbClr val="2B2C30"/>
              </a:solidFill>
              <a:latin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77291"/>
            <a:ext cx="14165946" cy="4947452"/>
          </a:xfrm>
          <a:custGeom>
            <a:avLst/>
            <a:gdLst/>
            <a:ahLst/>
            <a:cxnLst/>
            <a:rect l="l" t="t" r="r" b="b"/>
            <a:pathLst>
              <a:path w="14165946" h="4947452">
                <a:moveTo>
                  <a:pt x="0" y="0"/>
                </a:moveTo>
                <a:lnTo>
                  <a:pt x="14165946" y="0"/>
                </a:lnTo>
                <a:lnTo>
                  <a:pt x="14165946" y="4947452"/>
                </a:lnTo>
                <a:lnTo>
                  <a:pt x="0" y="4947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613271"/>
            <a:ext cx="12079419" cy="200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Block Diagram of the Cascaded Control Architecture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4400" y="3053719"/>
            <a:ext cx="8539199" cy="208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85"/>
              </a:lnSpc>
            </a:pPr>
            <a:r>
              <a:rPr lang="en-US" sz="6450" spc="32" dirty="0">
                <a:solidFill>
                  <a:srgbClr val="2B2C30"/>
                </a:solidFill>
                <a:latin typeface="Playfair Display"/>
              </a:rPr>
              <a:t>Virtual CNC Examples</a:t>
            </a:r>
          </a:p>
          <a:p>
            <a:pPr algn="l">
              <a:lnSpc>
                <a:spcPts val="8385"/>
              </a:lnSpc>
            </a:pPr>
            <a:endParaRPr lang="en-US" sz="6450" spc="32" dirty="0">
              <a:solidFill>
                <a:srgbClr val="2B2C30"/>
              </a:solidFill>
              <a:latin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611825"/>
            <a:ext cx="10596629" cy="74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4850" spc="24" dirty="0">
                <a:solidFill>
                  <a:srgbClr val="2B2C30"/>
                </a:solidFill>
                <a:latin typeface="Playfair Display"/>
              </a:rPr>
              <a:t>Example: Friction Modelling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D849E8-C0BC-C390-5992-5C2E66EA6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47" y="1943100"/>
            <a:ext cx="11117226" cy="67636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EA2A7A-FA14-AF5A-8B61-CAA9B7C82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39" y="2171285"/>
            <a:ext cx="110791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2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4153F3-343E-A3D8-0B71-CF15982D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8" y="2185574"/>
            <a:ext cx="8230749" cy="59730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5D1AAC-2942-D9C8-C8D9-BF2167F1F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185574"/>
            <a:ext cx="8145012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2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6F893B-6257-E847-A14B-B2DCE2EE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33" y="1980758"/>
            <a:ext cx="12422334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B09597-ECF0-B568-D4A8-5C878F6EB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95990"/>
            <a:ext cx="6788274" cy="64950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B79D71-059F-096B-DB1C-9D35BB350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958" y="1895990"/>
            <a:ext cx="6629400" cy="6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5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9629" y="4172590"/>
            <a:ext cx="7048741" cy="97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6050" spc="30" dirty="0">
                <a:solidFill>
                  <a:srgbClr val="2B2C30"/>
                </a:solidFill>
                <a:latin typeface="Playfair Display"/>
              </a:rPr>
              <a:t>Mechanical Systems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F32B47-A48F-09BD-FCC2-AD2EB5E05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8" y="723900"/>
            <a:ext cx="16202823" cy="728229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4D325DD-2E3F-3550-0131-983F77FB9EBB}"/>
              </a:ext>
            </a:extLst>
          </p:cNvPr>
          <p:cNvSpPr txBox="1"/>
          <p:nvPr/>
        </p:nvSpPr>
        <p:spPr>
          <a:xfrm>
            <a:off x="3048000" y="8798567"/>
            <a:ext cx="13792200" cy="710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3600" spc="24" dirty="0">
                <a:solidFill>
                  <a:srgbClr val="2B2C30"/>
                </a:solidFill>
                <a:latin typeface="Playfair Display"/>
              </a:rPr>
              <a:t>The controller and feedback for Y and Z axis is same as X axis</a:t>
            </a:r>
          </a:p>
        </p:txBody>
      </p:sp>
    </p:spTree>
    <p:extLst>
      <p:ext uri="{BB962C8B-B14F-4D97-AF65-F5344CB8AC3E}">
        <p14:creationId xmlns:p14="http://schemas.microsoft.com/office/powerpoint/2010/main" val="557149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63E015-7C91-39C4-6489-3A0E761C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66" y="1847390"/>
            <a:ext cx="10879068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16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63421B-5413-0438-60DB-630C7EC8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76075"/>
            <a:ext cx="10058400" cy="573485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F76E00-F1AA-C0D8-7533-6F3006677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2347767"/>
            <a:ext cx="5680828" cy="5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F7AD63-FB8D-98C9-B21E-E223D828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32" y="952500"/>
            <a:ext cx="11130535" cy="814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8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D129C2-2D9A-DD1D-FA89-D2ABF0450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16" y="1857208"/>
            <a:ext cx="7295567" cy="65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47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611825"/>
            <a:ext cx="10596629" cy="74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4850" spc="24" dirty="0">
                <a:solidFill>
                  <a:srgbClr val="2B2C30"/>
                </a:solidFill>
                <a:latin typeface="Playfair Display"/>
              </a:rPr>
              <a:t>Example: Contour Compensation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CBBB0D-5228-7101-1928-077552FED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781300"/>
            <a:ext cx="7855527" cy="47244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CD05CD4-E327-387C-26A5-8253FD797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759241"/>
            <a:ext cx="7961778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2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8392EA-2CBC-1869-559C-E158B4C5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1" y="1996312"/>
            <a:ext cx="8230749" cy="60777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A94AD9-2D03-14B8-3ADD-7A535C6B7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142706"/>
            <a:ext cx="8221222" cy="60015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4E0D9F-2646-03F6-E9E5-7DDA4D54B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99" y="1181100"/>
            <a:ext cx="8249801" cy="597300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C58292C-3A48-4B39-9A76-529DF4384F45}"/>
              </a:ext>
            </a:extLst>
          </p:cNvPr>
          <p:cNvSpPr txBox="1"/>
          <p:nvPr/>
        </p:nvSpPr>
        <p:spPr>
          <a:xfrm>
            <a:off x="3237298" y="8343900"/>
            <a:ext cx="11813401" cy="923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85"/>
              </a:lnSpc>
            </a:pPr>
            <a:r>
              <a:rPr lang="en-US" sz="4000" spc="32" dirty="0">
                <a:solidFill>
                  <a:srgbClr val="2B2C30"/>
                </a:solidFill>
                <a:latin typeface="Playfair Display"/>
              </a:rPr>
              <a:t>We keep the Same Configuration for X and Y Axis</a:t>
            </a:r>
            <a:endParaRPr lang="en-US" sz="6450" spc="32" dirty="0">
              <a:solidFill>
                <a:srgbClr val="2B2C30"/>
              </a:solidFill>
              <a:latin typeface="Playfair Displ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0A75854-C4E2-F805-A764-A83DC949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75" y="1971232"/>
            <a:ext cx="12717650" cy="63445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9C8A1-212C-03C6-E529-AB4E69AB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04" y="2571527"/>
            <a:ext cx="9144792" cy="514394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6742249-1D43-985C-833F-8869ABF43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2" y="2109364"/>
            <a:ext cx="12936755" cy="60682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8935044" cy="200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Mechanical Components</a:t>
            </a:r>
          </a:p>
          <a:p>
            <a:pPr algn="l">
              <a:lnSpc>
                <a:spcPts val="8011"/>
              </a:lnSpc>
            </a:pPr>
            <a:endParaRPr lang="en-US" sz="6162" spc="30">
              <a:solidFill>
                <a:srgbClr val="2B2C30"/>
              </a:solidFill>
              <a:latin typeface="Playfair Displa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908396"/>
            <a:ext cx="15340252" cy="83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1"/>
              </a:lnSpc>
            </a:pPr>
            <a:r>
              <a:rPr lang="en-US" sz="5162" spc="25">
                <a:solidFill>
                  <a:srgbClr val="2B2C30"/>
                </a:solidFill>
                <a:latin typeface="Playfair Display"/>
              </a:rPr>
              <a:t>Feedrives: Ballscrew, Motors, Table and Workpiece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070102"/>
            <a:ext cx="15340252" cy="83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1"/>
              </a:lnSpc>
            </a:pPr>
            <a:r>
              <a:rPr lang="en-US" sz="5162" spc="25">
                <a:solidFill>
                  <a:srgbClr val="2B2C30"/>
                </a:solidFill>
                <a:latin typeface="Playfair Display"/>
              </a:rPr>
              <a:t>Spindledrive: Spindle unit, Rotary motor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9C8A1-212C-03C6-E529-AB4E69AB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04" y="2571527"/>
            <a:ext cx="9144792" cy="514394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20997F-D388-2D23-80B2-D61219E6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14500"/>
            <a:ext cx="5286503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6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ACC99CE-7491-4515-0B07-60506ACA3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02" y="1771179"/>
            <a:ext cx="11250595" cy="674464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6367EE-D5E8-7FE3-2A7E-FAD0FBF7D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14180"/>
            <a:ext cx="5982535" cy="565864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15AC20-8465-6D02-23CF-7E5180A8E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314180"/>
            <a:ext cx="5709733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1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C5518E-6405-3CEA-6B2C-9A374265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52232"/>
            <a:ext cx="8145012" cy="59825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51F722-87E5-4613-9305-F3E233D6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201631"/>
            <a:ext cx="6629400" cy="58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14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18834"/>
            <a:ext cx="8201679" cy="6049331"/>
          </a:xfrm>
          <a:custGeom>
            <a:avLst/>
            <a:gdLst/>
            <a:ahLst/>
            <a:cxnLst/>
            <a:rect l="l" t="t" r="r" b="b"/>
            <a:pathLst>
              <a:path w="8201679" h="6049331">
                <a:moveTo>
                  <a:pt x="0" y="0"/>
                </a:moveTo>
                <a:lnTo>
                  <a:pt x="8201679" y="0"/>
                </a:lnTo>
                <a:lnTo>
                  <a:pt x="8201679" y="6049332"/>
                </a:lnTo>
                <a:lnTo>
                  <a:pt x="0" y="6049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611825"/>
            <a:ext cx="10596629" cy="7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4850" spc="24">
                <a:solidFill>
                  <a:srgbClr val="2B2C30"/>
                </a:solidFill>
                <a:latin typeface="Playfair Display"/>
              </a:rPr>
              <a:t>Active Damping Using Input Shaping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97828"/>
            <a:ext cx="12827826" cy="5691344"/>
          </a:xfrm>
          <a:custGeom>
            <a:avLst/>
            <a:gdLst/>
            <a:ahLst/>
            <a:cxnLst/>
            <a:rect l="l" t="t" r="r" b="b"/>
            <a:pathLst>
              <a:path w="12827826" h="5691344">
                <a:moveTo>
                  <a:pt x="0" y="0"/>
                </a:moveTo>
                <a:lnTo>
                  <a:pt x="12827826" y="0"/>
                </a:lnTo>
                <a:lnTo>
                  <a:pt x="12827826" y="5691344"/>
                </a:lnTo>
                <a:lnTo>
                  <a:pt x="0" y="569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21515"/>
            <a:ext cx="8115300" cy="5912837"/>
          </a:xfrm>
          <a:custGeom>
            <a:avLst/>
            <a:gdLst/>
            <a:ahLst/>
            <a:cxnLst/>
            <a:rect l="l" t="t" r="r" b="b"/>
            <a:pathLst>
              <a:path w="8115300" h="5912837">
                <a:moveTo>
                  <a:pt x="0" y="0"/>
                </a:moveTo>
                <a:lnTo>
                  <a:pt x="8115300" y="0"/>
                </a:lnTo>
                <a:lnTo>
                  <a:pt x="8115300" y="5912837"/>
                </a:lnTo>
                <a:lnTo>
                  <a:pt x="0" y="591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99477" y="1721515"/>
            <a:ext cx="7963479" cy="5912837"/>
          </a:xfrm>
          <a:custGeom>
            <a:avLst/>
            <a:gdLst/>
            <a:ahLst/>
            <a:cxnLst/>
            <a:rect l="l" t="t" r="r" b="b"/>
            <a:pathLst>
              <a:path w="7963479" h="5912837">
                <a:moveTo>
                  <a:pt x="0" y="0"/>
                </a:moveTo>
                <a:lnTo>
                  <a:pt x="7963478" y="0"/>
                </a:lnTo>
                <a:lnTo>
                  <a:pt x="7963478" y="5912837"/>
                </a:lnTo>
                <a:lnTo>
                  <a:pt x="0" y="591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8364" y="2040386"/>
            <a:ext cx="16991272" cy="6206228"/>
          </a:xfrm>
          <a:custGeom>
            <a:avLst/>
            <a:gdLst/>
            <a:ahLst/>
            <a:cxnLst/>
            <a:rect l="l" t="t" r="r" b="b"/>
            <a:pathLst>
              <a:path w="16991272" h="6206228">
                <a:moveTo>
                  <a:pt x="0" y="0"/>
                </a:moveTo>
                <a:lnTo>
                  <a:pt x="16991272" y="0"/>
                </a:lnTo>
                <a:lnTo>
                  <a:pt x="16991272" y="6206228"/>
                </a:lnTo>
                <a:lnTo>
                  <a:pt x="0" y="620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9379" y="1746591"/>
            <a:ext cx="6994621" cy="6793818"/>
          </a:xfrm>
          <a:custGeom>
            <a:avLst/>
            <a:gdLst/>
            <a:ahLst/>
            <a:cxnLst/>
            <a:rect l="l" t="t" r="r" b="b"/>
            <a:pathLst>
              <a:path w="6994621" h="6793818">
                <a:moveTo>
                  <a:pt x="0" y="0"/>
                </a:moveTo>
                <a:lnTo>
                  <a:pt x="6994621" y="0"/>
                </a:lnTo>
                <a:lnTo>
                  <a:pt x="6994621" y="6793818"/>
                </a:lnTo>
                <a:lnTo>
                  <a:pt x="0" y="6793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88495" y="1746591"/>
            <a:ext cx="6868216" cy="6625630"/>
          </a:xfrm>
          <a:custGeom>
            <a:avLst/>
            <a:gdLst/>
            <a:ahLst/>
            <a:cxnLst/>
            <a:rect l="l" t="t" r="r" b="b"/>
            <a:pathLst>
              <a:path w="6868216" h="6625630">
                <a:moveTo>
                  <a:pt x="0" y="0"/>
                </a:moveTo>
                <a:lnTo>
                  <a:pt x="6868216" y="0"/>
                </a:lnTo>
                <a:lnTo>
                  <a:pt x="6868216" y="6625630"/>
                </a:lnTo>
                <a:lnTo>
                  <a:pt x="0" y="6625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5104" y="2097580"/>
            <a:ext cx="16577793" cy="6091839"/>
          </a:xfrm>
          <a:custGeom>
            <a:avLst/>
            <a:gdLst/>
            <a:ahLst/>
            <a:cxnLst/>
            <a:rect l="l" t="t" r="r" b="b"/>
            <a:pathLst>
              <a:path w="16577793" h="6091839">
                <a:moveTo>
                  <a:pt x="0" y="0"/>
                </a:moveTo>
                <a:lnTo>
                  <a:pt x="16577792" y="0"/>
                </a:lnTo>
                <a:lnTo>
                  <a:pt x="16577792" y="6091840"/>
                </a:lnTo>
                <a:lnTo>
                  <a:pt x="0" y="609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7519" y="2427023"/>
            <a:ext cx="6911971" cy="1551266"/>
          </a:xfrm>
          <a:custGeom>
            <a:avLst/>
            <a:gdLst/>
            <a:ahLst/>
            <a:cxnLst/>
            <a:rect l="l" t="t" r="r" b="b"/>
            <a:pathLst>
              <a:path w="6911971" h="1551266">
                <a:moveTo>
                  <a:pt x="0" y="0"/>
                </a:moveTo>
                <a:lnTo>
                  <a:pt x="6911971" y="0"/>
                </a:lnTo>
                <a:lnTo>
                  <a:pt x="6911971" y="1551267"/>
                </a:lnTo>
                <a:lnTo>
                  <a:pt x="0" y="1551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4410859"/>
            <a:ext cx="6950790" cy="1293619"/>
          </a:xfrm>
          <a:custGeom>
            <a:avLst/>
            <a:gdLst/>
            <a:ahLst/>
            <a:cxnLst/>
            <a:rect l="l" t="t" r="r" b="b"/>
            <a:pathLst>
              <a:path w="6950790" h="1293619">
                <a:moveTo>
                  <a:pt x="0" y="0"/>
                </a:moveTo>
                <a:lnTo>
                  <a:pt x="6950790" y="0"/>
                </a:lnTo>
                <a:lnTo>
                  <a:pt x="6950790" y="1293620"/>
                </a:lnTo>
                <a:lnTo>
                  <a:pt x="0" y="1293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67519" y="6133104"/>
            <a:ext cx="6911971" cy="1206387"/>
          </a:xfrm>
          <a:custGeom>
            <a:avLst/>
            <a:gdLst/>
            <a:ahLst/>
            <a:cxnLst/>
            <a:rect l="l" t="t" r="r" b="b"/>
            <a:pathLst>
              <a:path w="6911971" h="1206387">
                <a:moveTo>
                  <a:pt x="0" y="0"/>
                </a:moveTo>
                <a:lnTo>
                  <a:pt x="6911971" y="0"/>
                </a:lnTo>
                <a:lnTo>
                  <a:pt x="6911971" y="1206386"/>
                </a:lnTo>
                <a:lnTo>
                  <a:pt x="0" y="120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949" b="-160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67519" y="7768115"/>
            <a:ext cx="6911971" cy="1943124"/>
          </a:xfrm>
          <a:custGeom>
            <a:avLst/>
            <a:gdLst/>
            <a:ahLst/>
            <a:cxnLst/>
            <a:rect l="l" t="t" r="r" b="b"/>
            <a:pathLst>
              <a:path w="6911971" h="1943124">
                <a:moveTo>
                  <a:pt x="0" y="0"/>
                </a:moveTo>
                <a:lnTo>
                  <a:pt x="6911971" y="0"/>
                </a:lnTo>
                <a:lnTo>
                  <a:pt x="6911971" y="1943125"/>
                </a:lnTo>
                <a:lnTo>
                  <a:pt x="0" y="1943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96659"/>
            <a:ext cx="8935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Feedrive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61708" y="8207637"/>
            <a:ext cx="8935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Static Torque Reduction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387" y="2804423"/>
            <a:ext cx="6731687" cy="7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sz="4643" spc="23">
                <a:solidFill>
                  <a:srgbClr val="2B2C30"/>
                </a:solidFill>
                <a:latin typeface="Playfair Display"/>
              </a:rPr>
              <a:t>Friction in guideways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387" y="4394659"/>
            <a:ext cx="6731687" cy="7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sz="4643" spc="23">
                <a:solidFill>
                  <a:srgbClr val="2B2C30"/>
                </a:solidFill>
                <a:latin typeface="Playfair Display"/>
              </a:rPr>
              <a:t>Friction due to preload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3387" y="6310673"/>
            <a:ext cx="6731687" cy="7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sz="4643" spc="23">
                <a:solidFill>
                  <a:srgbClr val="2B2C30"/>
                </a:solidFill>
                <a:latin typeface="Playfair Display"/>
              </a:rPr>
              <a:t>Cutting Force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298386" cy="7908790"/>
          </a:xfrm>
          <a:custGeom>
            <a:avLst/>
            <a:gdLst/>
            <a:ahLst/>
            <a:cxnLst/>
            <a:rect l="l" t="t" r="r" b="b"/>
            <a:pathLst>
              <a:path w="8298386" h="7908790">
                <a:moveTo>
                  <a:pt x="0" y="0"/>
                </a:moveTo>
                <a:lnTo>
                  <a:pt x="8298386" y="0"/>
                </a:lnTo>
                <a:lnTo>
                  <a:pt x="8298386" y="7908790"/>
                </a:lnTo>
                <a:lnTo>
                  <a:pt x="0" y="7908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770" y="1028700"/>
            <a:ext cx="5654017" cy="8229600"/>
          </a:xfrm>
          <a:custGeom>
            <a:avLst/>
            <a:gdLst/>
            <a:ahLst/>
            <a:cxnLst/>
            <a:rect l="l" t="t" r="r" b="b"/>
            <a:pathLst>
              <a:path w="5654017" h="8229600">
                <a:moveTo>
                  <a:pt x="0" y="0"/>
                </a:moveTo>
                <a:lnTo>
                  <a:pt x="5654017" y="0"/>
                </a:lnTo>
                <a:lnTo>
                  <a:pt x="5654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40315" y="1091006"/>
            <a:ext cx="6007369" cy="5738239"/>
          </a:xfrm>
          <a:custGeom>
            <a:avLst/>
            <a:gdLst/>
            <a:ahLst/>
            <a:cxnLst/>
            <a:rect l="l" t="t" r="r" b="b"/>
            <a:pathLst>
              <a:path w="6007369" h="5738239">
                <a:moveTo>
                  <a:pt x="0" y="0"/>
                </a:moveTo>
                <a:lnTo>
                  <a:pt x="6007370" y="0"/>
                </a:lnTo>
                <a:lnTo>
                  <a:pt x="6007370" y="5738239"/>
                </a:lnTo>
                <a:lnTo>
                  <a:pt x="0" y="5738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1985" y="1091006"/>
            <a:ext cx="5664430" cy="5613628"/>
          </a:xfrm>
          <a:custGeom>
            <a:avLst/>
            <a:gdLst/>
            <a:ahLst/>
            <a:cxnLst/>
            <a:rect l="l" t="t" r="r" b="b"/>
            <a:pathLst>
              <a:path w="5664430" h="5613628">
                <a:moveTo>
                  <a:pt x="0" y="0"/>
                </a:moveTo>
                <a:lnTo>
                  <a:pt x="5664430" y="0"/>
                </a:lnTo>
                <a:lnTo>
                  <a:pt x="5664430" y="5613628"/>
                </a:lnTo>
                <a:lnTo>
                  <a:pt x="0" y="5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2821" y="2262458"/>
            <a:ext cx="6379542" cy="5764372"/>
          </a:xfrm>
          <a:custGeom>
            <a:avLst/>
            <a:gdLst/>
            <a:ahLst/>
            <a:cxnLst/>
            <a:rect l="l" t="t" r="r" b="b"/>
            <a:pathLst>
              <a:path w="6379542" h="5764372">
                <a:moveTo>
                  <a:pt x="0" y="0"/>
                </a:moveTo>
                <a:lnTo>
                  <a:pt x="6379542" y="0"/>
                </a:lnTo>
                <a:lnTo>
                  <a:pt x="6379542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72229" y="2262458"/>
            <a:ext cx="6401047" cy="5762083"/>
          </a:xfrm>
          <a:custGeom>
            <a:avLst/>
            <a:gdLst/>
            <a:ahLst/>
            <a:cxnLst/>
            <a:rect l="l" t="t" r="r" b="b"/>
            <a:pathLst>
              <a:path w="6401047" h="5762083">
                <a:moveTo>
                  <a:pt x="0" y="0"/>
                </a:moveTo>
                <a:lnTo>
                  <a:pt x="6401047" y="0"/>
                </a:lnTo>
                <a:lnTo>
                  <a:pt x="6401047" y="5762084"/>
                </a:lnTo>
                <a:lnTo>
                  <a:pt x="0" y="5762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9325" y="2118834"/>
            <a:ext cx="8201679" cy="6049331"/>
          </a:xfrm>
          <a:custGeom>
            <a:avLst/>
            <a:gdLst/>
            <a:ahLst/>
            <a:cxnLst/>
            <a:rect l="l" t="t" r="r" b="b"/>
            <a:pathLst>
              <a:path w="8201679" h="6049331">
                <a:moveTo>
                  <a:pt x="0" y="0"/>
                </a:moveTo>
                <a:lnTo>
                  <a:pt x="8201679" y="0"/>
                </a:lnTo>
                <a:lnTo>
                  <a:pt x="8201679" y="6049332"/>
                </a:lnTo>
                <a:lnTo>
                  <a:pt x="0" y="6049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2126992"/>
            <a:ext cx="8289939" cy="6041174"/>
          </a:xfrm>
          <a:custGeom>
            <a:avLst/>
            <a:gdLst/>
            <a:ahLst/>
            <a:cxnLst/>
            <a:rect l="l" t="t" r="r" b="b"/>
            <a:pathLst>
              <a:path w="8289939" h="6041174">
                <a:moveTo>
                  <a:pt x="0" y="0"/>
                </a:moveTo>
                <a:lnTo>
                  <a:pt x="8289939" y="0"/>
                </a:lnTo>
                <a:lnTo>
                  <a:pt x="8289939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11825"/>
            <a:ext cx="10596629" cy="7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4850" spc="24">
                <a:solidFill>
                  <a:srgbClr val="2B2C30"/>
                </a:solidFill>
                <a:latin typeface="Playfair Display"/>
              </a:rPr>
              <a:t>Active Damping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8358" y="2301014"/>
            <a:ext cx="12831284" cy="5684971"/>
          </a:xfrm>
          <a:custGeom>
            <a:avLst/>
            <a:gdLst/>
            <a:ahLst/>
            <a:cxnLst/>
            <a:rect l="l" t="t" r="r" b="b"/>
            <a:pathLst>
              <a:path w="12831284" h="5684971">
                <a:moveTo>
                  <a:pt x="0" y="0"/>
                </a:moveTo>
                <a:lnTo>
                  <a:pt x="12831284" y="0"/>
                </a:lnTo>
                <a:lnTo>
                  <a:pt x="12831284" y="5684972"/>
                </a:lnTo>
                <a:lnTo>
                  <a:pt x="0" y="5684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748" y="2878981"/>
            <a:ext cx="13294505" cy="4994871"/>
          </a:xfrm>
          <a:custGeom>
            <a:avLst/>
            <a:gdLst/>
            <a:ahLst/>
            <a:cxnLst/>
            <a:rect l="l" t="t" r="r" b="b"/>
            <a:pathLst>
              <a:path w="13294505" h="4994871">
                <a:moveTo>
                  <a:pt x="0" y="0"/>
                </a:moveTo>
                <a:lnTo>
                  <a:pt x="13294504" y="0"/>
                </a:lnTo>
                <a:lnTo>
                  <a:pt x="13294504" y="4994871"/>
                </a:lnTo>
                <a:lnTo>
                  <a:pt x="0" y="499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2268" y="2398885"/>
            <a:ext cx="12923464" cy="5489230"/>
          </a:xfrm>
          <a:custGeom>
            <a:avLst/>
            <a:gdLst/>
            <a:ahLst/>
            <a:cxnLst/>
            <a:rect l="l" t="t" r="r" b="b"/>
            <a:pathLst>
              <a:path w="12923464" h="5489230">
                <a:moveTo>
                  <a:pt x="0" y="0"/>
                </a:moveTo>
                <a:lnTo>
                  <a:pt x="12923464" y="0"/>
                </a:lnTo>
                <a:lnTo>
                  <a:pt x="12923464" y="5489230"/>
                </a:lnTo>
                <a:lnTo>
                  <a:pt x="0" y="54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8954" y="3507498"/>
            <a:ext cx="7659972" cy="5407039"/>
          </a:xfrm>
          <a:custGeom>
            <a:avLst/>
            <a:gdLst/>
            <a:ahLst/>
            <a:cxnLst/>
            <a:rect l="l" t="t" r="r" b="b"/>
            <a:pathLst>
              <a:path w="7659972" h="5407039">
                <a:moveTo>
                  <a:pt x="0" y="0"/>
                </a:moveTo>
                <a:lnTo>
                  <a:pt x="7659972" y="0"/>
                </a:lnTo>
                <a:lnTo>
                  <a:pt x="7659972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38705" y="3283991"/>
            <a:ext cx="5743408" cy="5630546"/>
          </a:xfrm>
          <a:custGeom>
            <a:avLst/>
            <a:gdLst/>
            <a:ahLst/>
            <a:cxnLst/>
            <a:rect l="l" t="t" r="r" b="b"/>
            <a:pathLst>
              <a:path w="5743408" h="5630546">
                <a:moveTo>
                  <a:pt x="0" y="0"/>
                </a:moveTo>
                <a:lnTo>
                  <a:pt x="5743409" y="0"/>
                </a:lnTo>
                <a:lnTo>
                  <a:pt x="5743409" y="5630547"/>
                </a:lnTo>
                <a:lnTo>
                  <a:pt x="0" y="563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83576"/>
            <a:ext cx="16230600" cy="198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3"/>
              </a:lnSpc>
            </a:pPr>
            <a:r>
              <a:rPr lang="en-US" sz="4213" spc="21">
                <a:solidFill>
                  <a:srgbClr val="2B2C30"/>
                </a:solidFill>
                <a:latin typeface="Playfair Display"/>
              </a:rPr>
              <a:t>Y Axis:</a:t>
            </a:r>
          </a:p>
          <a:p>
            <a:pPr algn="l">
              <a:lnSpc>
                <a:spcPts val="3833"/>
              </a:lnSpc>
            </a:pPr>
            <a:r>
              <a:rPr lang="en-US" sz="4213" spc="21">
                <a:solidFill>
                  <a:srgbClr val="2B2C30"/>
                </a:solidFill>
                <a:latin typeface="Playfair Display"/>
              </a:rPr>
              <a:t>Feed Drive set exactly as X axis</a:t>
            </a:r>
          </a:p>
          <a:p>
            <a:pPr algn="l">
              <a:lnSpc>
                <a:spcPts val="3833"/>
              </a:lnSpc>
            </a:pPr>
            <a:r>
              <a:rPr lang="en-US" sz="4213" spc="21">
                <a:solidFill>
                  <a:srgbClr val="2B2C30"/>
                </a:solidFill>
                <a:latin typeface="Playfair Display"/>
              </a:rPr>
              <a:t>Controller set as X axis without active damping</a:t>
            </a:r>
          </a:p>
          <a:p>
            <a:pPr algn="l">
              <a:lnSpc>
                <a:spcPts val="3833"/>
              </a:lnSpc>
            </a:pPr>
            <a:r>
              <a:rPr lang="en-US" sz="4213" spc="21">
                <a:solidFill>
                  <a:srgbClr val="2B2C30"/>
                </a:solidFill>
                <a:latin typeface="Playfair Display"/>
              </a:rPr>
              <a:t>Feedback set as X axis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808614"/>
            <a:ext cx="16230600" cy="198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3"/>
              </a:lnSpc>
            </a:pPr>
            <a:r>
              <a:rPr lang="en-US" sz="4213" spc="21">
                <a:solidFill>
                  <a:srgbClr val="2B2C30"/>
                </a:solidFill>
                <a:latin typeface="Playfair Display"/>
              </a:rPr>
              <a:t>Z Axis:</a:t>
            </a:r>
          </a:p>
          <a:p>
            <a:pPr algn="l">
              <a:lnSpc>
                <a:spcPts val="3833"/>
              </a:lnSpc>
            </a:pPr>
            <a:r>
              <a:rPr lang="en-US" sz="4213" spc="21">
                <a:solidFill>
                  <a:srgbClr val="2B2C30"/>
                </a:solidFill>
                <a:latin typeface="Playfair Display"/>
              </a:rPr>
              <a:t>Feed Drive set exactly as X axis</a:t>
            </a:r>
          </a:p>
          <a:p>
            <a:pPr algn="l">
              <a:lnSpc>
                <a:spcPts val="3833"/>
              </a:lnSpc>
            </a:pPr>
            <a:r>
              <a:rPr lang="en-US" sz="4213" spc="21">
                <a:solidFill>
                  <a:srgbClr val="2B2C30"/>
                </a:solidFill>
                <a:latin typeface="Playfair Display"/>
              </a:rPr>
              <a:t>Controller set exactly as Y axis</a:t>
            </a:r>
          </a:p>
          <a:p>
            <a:pPr algn="l">
              <a:lnSpc>
                <a:spcPts val="3833"/>
              </a:lnSpc>
            </a:pPr>
            <a:r>
              <a:rPr lang="en-US" sz="4213" spc="21">
                <a:solidFill>
                  <a:srgbClr val="2B2C30"/>
                </a:solidFill>
                <a:latin typeface="Playfair Display"/>
              </a:rPr>
              <a:t>Feedback set exactly as X axis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46582" y="2257887"/>
            <a:ext cx="6394836" cy="5771226"/>
          </a:xfrm>
          <a:custGeom>
            <a:avLst/>
            <a:gdLst/>
            <a:ahLst/>
            <a:cxnLst/>
            <a:rect l="l" t="t" r="r" b="b"/>
            <a:pathLst>
              <a:path w="6394836" h="5771226">
                <a:moveTo>
                  <a:pt x="0" y="0"/>
                </a:moveTo>
                <a:lnTo>
                  <a:pt x="6394836" y="0"/>
                </a:lnTo>
                <a:lnTo>
                  <a:pt x="6394836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86424"/>
            <a:ext cx="6483089" cy="1506504"/>
          </a:xfrm>
          <a:custGeom>
            <a:avLst/>
            <a:gdLst/>
            <a:ahLst/>
            <a:cxnLst/>
            <a:rect l="l" t="t" r="r" b="b"/>
            <a:pathLst>
              <a:path w="6483089" h="1506504">
                <a:moveTo>
                  <a:pt x="0" y="0"/>
                </a:moveTo>
                <a:lnTo>
                  <a:pt x="6483089" y="0"/>
                </a:lnTo>
                <a:lnTo>
                  <a:pt x="6483089" y="1506504"/>
                </a:lnTo>
                <a:lnTo>
                  <a:pt x="0" y="1506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07" b="-103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4857" y="4116517"/>
            <a:ext cx="6506933" cy="1525616"/>
          </a:xfrm>
          <a:custGeom>
            <a:avLst/>
            <a:gdLst/>
            <a:ahLst/>
            <a:cxnLst/>
            <a:rect l="l" t="t" r="r" b="b"/>
            <a:pathLst>
              <a:path w="6506933" h="1525616">
                <a:moveTo>
                  <a:pt x="0" y="0"/>
                </a:moveTo>
                <a:lnTo>
                  <a:pt x="6506932" y="0"/>
                </a:lnTo>
                <a:lnTo>
                  <a:pt x="6506932" y="1525616"/>
                </a:lnTo>
                <a:lnTo>
                  <a:pt x="0" y="152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713" b="-127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6061233"/>
            <a:ext cx="6545752" cy="1571216"/>
          </a:xfrm>
          <a:custGeom>
            <a:avLst/>
            <a:gdLst/>
            <a:ahLst/>
            <a:cxnLst/>
            <a:rect l="l" t="t" r="r" b="b"/>
            <a:pathLst>
              <a:path w="6545752" h="1571216">
                <a:moveTo>
                  <a:pt x="0" y="0"/>
                </a:moveTo>
                <a:lnTo>
                  <a:pt x="6545752" y="0"/>
                </a:lnTo>
                <a:lnTo>
                  <a:pt x="6545752" y="1571216"/>
                </a:lnTo>
                <a:lnTo>
                  <a:pt x="0" y="157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884" b="-74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8051549"/>
            <a:ext cx="6545752" cy="1706571"/>
          </a:xfrm>
          <a:custGeom>
            <a:avLst/>
            <a:gdLst/>
            <a:ahLst/>
            <a:cxnLst/>
            <a:rect l="l" t="t" r="r" b="b"/>
            <a:pathLst>
              <a:path w="6545752" h="1706571">
                <a:moveTo>
                  <a:pt x="0" y="0"/>
                </a:moveTo>
                <a:lnTo>
                  <a:pt x="6545752" y="0"/>
                </a:lnTo>
                <a:lnTo>
                  <a:pt x="6545752" y="1706571"/>
                </a:lnTo>
                <a:lnTo>
                  <a:pt x="0" y="1706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96659"/>
            <a:ext cx="8935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Feedrive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24256" y="6376705"/>
            <a:ext cx="8935044" cy="883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1"/>
              </a:lnSpc>
            </a:pPr>
            <a:r>
              <a:rPr lang="en-US" sz="5462" spc="27">
                <a:solidFill>
                  <a:srgbClr val="2B2C30"/>
                </a:solidFill>
                <a:latin typeface="Playfair Display"/>
              </a:rPr>
              <a:t>Dynamic Torque Reduction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24256" y="8313582"/>
            <a:ext cx="8935044" cy="94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1"/>
              </a:lnSpc>
            </a:pPr>
            <a:r>
              <a:rPr lang="en-US" sz="5862" spc="29">
                <a:solidFill>
                  <a:srgbClr val="2B2C30"/>
                </a:solidFill>
                <a:latin typeface="Playfair Display"/>
              </a:rPr>
              <a:t>Total Torque Reduction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4256" y="2541443"/>
            <a:ext cx="7818631" cy="7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sz="4643" spc="23">
                <a:solidFill>
                  <a:srgbClr val="2B2C30"/>
                </a:solidFill>
                <a:latin typeface="Playfair Display"/>
              </a:rPr>
              <a:t>MoI of Table and Workpiece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24256" y="4394659"/>
            <a:ext cx="6731687" cy="7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sz="4643" spc="23">
                <a:solidFill>
                  <a:srgbClr val="2B2C30"/>
                </a:solidFill>
                <a:latin typeface="Playfair Display"/>
              </a:rPr>
              <a:t>MoI of Leadscrew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96659"/>
            <a:ext cx="8935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Feedback Sensors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97148"/>
            <a:ext cx="14098030" cy="379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1"/>
              </a:lnSpc>
            </a:pPr>
            <a:r>
              <a:rPr lang="en-US" sz="4662" spc="23">
                <a:solidFill>
                  <a:srgbClr val="2B2C30"/>
                </a:solidFill>
                <a:latin typeface="Playfair Display"/>
              </a:rPr>
              <a:t>Tachometers: Used to detect the velocity of  the servo drive</a:t>
            </a:r>
          </a:p>
          <a:p>
            <a:pPr algn="l">
              <a:lnSpc>
                <a:spcPts val="6061"/>
              </a:lnSpc>
            </a:pPr>
            <a:endParaRPr lang="en-US" sz="4662" spc="23">
              <a:solidFill>
                <a:srgbClr val="2B2C30"/>
              </a:solidFill>
              <a:latin typeface="Playfair Display"/>
            </a:endParaRPr>
          </a:p>
          <a:p>
            <a:pPr algn="l">
              <a:lnSpc>
                <a:spcPts val="6061"/>
              </a:lnSpc>
            </a:pPr>
            <a:r>
              <a:rPr lang="en-US" sz="4662" spc="23">
                <a:solidFill>
                  <a:srgbClr val="2B2C30"/>
                </a:solidFill>
                <a:latin typeface="Playfair Display"/>
              </a:rPr>
              <a:t>Encoders: Used to detect the position in the servodrives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91129" y="4172590"/>
            <a:ext cx="5905741" cy="97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6050" spc="30" dirty="0">
                <a:solidFill>
                  <a:srgbClr val="2B2C30"/>
                </a:solidFill>
                <a:latin typeface="Playfair Display"/>
              </a:rPr>
              <a:t>Electrical Drives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31112" y="1961190"/>
            <a:ext cx="6628188" cy="4434773"/>
          </a:xfrm>
          <a:custGeom>
            <a:avLst/>
            <a:gdLst/>
            <a:ahLst/>
            <a:cxnLst/>
            <a:rect l="l" t="t" r="r" b="b"/>
            <a:pathLst>
              <a:path w="6628188" h="4434773">
                <a:moveTo>
                  <a:pt x="0" y="0"/>
                </a:moveTo>
                <a:lnTo>
                  <a:pt x="6628188" y="0"/>
                </a:lnTo>
                <a:lnTo>
                  <a:pt x="6628188" y="4434774"/>
                </a:lnTo>
                <a:lnTo>
                  <a:pt x="0" y="4434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961190"/>
            <a:ext cx="6988878" cy="1121802"/>
          </a:xfrm>
          <a:custGeom>
            <a:avLst/>
            <a:gdLst/>
            <a:ahLst/>
            <a:cxnLst/>
            <a:rect l="l" t="t" r="r" b="b"/>
            <a:pathLst>
              <a:path w="6988878" h="1121802">
                <a:moveTo>
                  <a:pt x="0" y="0"/>
                </a:moveTo>
                <a:lnTo>
                  <a:pt x="6988878" y="0"/>
                </a:lnTo>
                <a:lnTo>
                  <a:pt x="6988878" y="1121802"/>
                </a:lnTo>
                <a:lnTo>
                  <a:pt x="0" y="112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96" r="-73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62354" y="3511748"/>
            <a:ext cx="5399073" cy="1233652"/>
          </a:xfrm>
          <a:custGeom>
            <a:avLst/>
            <a:gdLst/>
            <a:ahLst/>
            <a:cxnLst/>
            <a:rect l="l" t="t" r="r" b="b"/>
            <a:pathLst>
              <a:path w="5399073" h="1233652">
                <a:moveTo>
                  <a:pt x="0" y="0"/>
                </a:moveTo>
                <a:lnTo>
                  <a:pt x="5399074" y="0"/>
                </a:lnTo>
                <a:lnTo>
                  <a:pt x="5399074" y="1233653"/>
                </a:lnTo>
                <a:lnTo>
                  <a:pt x="0" y="1233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032" b="-214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62354" y="5174798"/>
            <a:ext cx="7001861" cy="1221165"/>
          </a:xfrm>
          <a:custGeom>
            <a:avLst/>
            <a:gdLst/>
            <a:ahLst/>
            <a:cxnLst/>
            <a:rect l="l" t="t" r="r" b="b"/>
            <a:pathLst>
              <a:path w="7001861" h="1221165">
                <a:moveTo>
                  <a:pt x="0" y="0"/>
                </a:moveTo>
                <a:lnTo>
                  <a:pt x="7001862" y="0"/>
                </a:lnTo>
                <a:lnTo>
                  <a:pt x="7001862" y="1221166"/>
                </a:lnTo>
                <a:lnTo>
                  <a:pt x="0" y="1221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3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6824589"/>
            <a:ext cx="11156276" cy="2897911"/>
          </a:xfrm>
          <a:custGeom>
            <a:avLst/>
            <a:gdLst/>
            <a:ahLst/>
            <a:cxnLst/>
            <a:rect l="l" t="t" r="r" b="b"/>
            <a:pathLst>
              <a:path w="11156276" h="2897911">
                <a:moveTo>
                  <a:pt x="0" y="0"/>
                </a:moveTo>
                <a:lnTo>
                  <a:pt x="11156276" y="0"/>
                </a:lnTo>
                <a:lnTo>
                  <a:pt x="11156276" y="2897910"/>
                </a:lnTo>
                <a:lnTo>
                  <a:pt x="0" y="2897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96659"/>
            <a:ext cx="8935044" cy="99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162" spc="30">
                <a:solidFill>
                  <a:srgbClr val="2B2C30"/>
                </a:solidFill>
                <a:latin typeface="Playfair Display"/>
              </a:rPr>
              <a:t>DC Motor Drive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487</Words>
  <Application>Microsoft Office PowerPoint</Application>
  <PresentationFormat>Custom</PresentationFormat>
  <Paragraphs>103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Playfair Display</vt:lpstr>
      <vt:lpstr>Playfair Display Italics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 Mechanical Systems</dc:title>
  <cp:lastModifiedBy>Shree Hiwanj</cp:lastModifiedBy>
  <cp:revision>9</cp:revision>
  <dcterms:created xsi:type="dcterms:W3CDTF">2006-08-16T00:00:00Z</dcterms:created>
  <dcterms:modified xsi:type="dcterms:W3CDTF">2024-07-10T05:17:24Z</dcterms:modified>
  <dc:identifier>DAGI4iH_zos</dc:identifier>
</cp:coreProperties>
</file>